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29"/>
  </p:notesMasterIdLst>
  <p:handoutMasterIdLst>
    <p:handoutMasterId r:id="rId30"/>
  </p:handoutMasterIdLst>
  <p:sldIdLst>
    <p:sldId id="355" r:id="rId2"/>
    <p:sldId id="356" r:id="rId3"/>
    <p:sldId id="372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1" r:id="rId12"/>
    <p:sldId id="382" r:id="rId13"/>
    <p:sldId id="383" r:id="rId14"/>
    <p:sldId id="380" r:id="rId15"/>
    <p:sldId id="384" r:id="rId16"/>
    <p:sldId id="385" r:id="rId17"/>
    <p:sldId id="386" r:id="rId18"/>
    <p:sldId id="387" r:id="rId19"/>
    <p:sldId id="388" r:id="rId20"/>
    <p:sldId id="389" r:id="rId21"/>
    <p:sldId id="390" r:id="rId22"/>
    <p:sldId id="392" r:id="rId23"/>
    <p:sldId id="393" r:id="rId24"/>
    <p:sldId id="394" r:id="rId25"/>
    <p:sldId id="395" r:id="rId26"/>
    <p:sldId id="391" r:id="rId27"/>
    <p:sldId id="371" r:id="rId28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6DA"/>
    <a:srgbClr val="EFF1F3"/>
    <a:srgbClr val="68217A"/>
    <a:srgbClr val="F2F2F2"/>
    <a:srgbClr val="004568"/>
    <a:srgbClr val="00B0F0"/>
    <a:srgbClr val="0074AF"/>
    <a:srgbClr val="D9D9D9"/>
    <a:srgbClr val="FCCDB6"/>
    <a:srgbClr val="6EA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6186" autoAdjust="0"/>
  </p:normalViewPr>
  <p:slideViewPr>
    <p:cSldViewPr snapToGrid="0">
      <p:cViewPr varScale="1">
        <p:scale>
          <a:sx n="159" d="100"/>
          <a:sy n="159" d="100"/>
        </p:scale>
        <p:origin x="180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>
      <p:cViewPr varScale="1">
        <p:scale>
          <a:sx n="130" d="100"/>
          <a:sy n="130" d="100"/>
        </p:scale>
        <p:origin x="1374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11/21/2020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7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1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1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">
            <a:extLst>
              <a:ext uri="{FF2B5EF4-FFF2-40B4-BE49-F238E27FC236}">
                <a16:creationId xmlns:a16="http://schemas.microsoft.com/office/drawing/2014/main" id="{872DC723-E64A-4125-9B1C-69454D93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6"/>
            <a:ext cx="10153227" cy="1939114"/>
          </a:xfrm>
          <a:prstGeom prst="rect">
            <a:avLst/>
          </a:prstGeom>
        </p:spPr>
        <p:txBody>
          <a:bodyPr lIns="548640" anchor="t" anchorCtr="0">
            <a:normAutofit/>
          </a:bodyPr>
          <a:lstStyle>
            <a:lvl1pPr algn="l">
              <a:defRPr sz="54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851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5AA510F-6D56-4801-9032-D5819119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01" y="1908385"/>
            <a:ext cx="10954597" cy="130725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4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7583E2-3F9B-4D01-B386-57885A56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4A6391-DC6F-4CF3-A777-3677430907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8799"/>
            <a:ext cx="10515600" cy="4352544"/>
          </a:xfrm>
          <a:prstGeom prst="rect">
            <a:avLst/>
          </a:prstGeom>
        </p:spPr>
        <p:txBody>
          <a:bodyPr tIns="45720" bIns="45720">
            <a:normAutofit/>
          </a:bodyPr>
          <a:lstStyle>
            <a:lvl1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+mj-lt"/>
              </a:defRPr>
            </a:lvl1pPr>
            <a:lvl2pPr marL="685800" indent="-228600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+mj-lt"/>
              </a:defRPr>
            </a:lvl2pPr>
            <a:lvl3pPr marL="1143000" indent="-22860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  <a:latin typeface="+mj-lt"/>
              </a:defRPr>
            </a:lvl3pPr>
            <a:lvl4pPr marL="1600200" indent="-228600"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j-lt"/>
              </a:defRPr>
            </a:lvl4pPr>
            <a:lvl5pPr marL="2057400" indent="-228600">
              <a:spcAft>
                <a:spcPts val="0"/>
              </a:spcAft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37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77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050758"/>
          </a:xfrm>
          <a:prstGeom prst="rect">
            <a:avLst/>
          </a:prstGeom>
          <a:solidFill>
            <a:srgbClr val="68217A"/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1DF37-A75B-4E6B-92EC-63887FBF68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73079"/>
            <a:ext cx="12192000" cy="56849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65ADB309-3D2E-4CAE-8F55-1CFAD180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F22FEB-C6DC-4388-908E-AFCB1812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2" r:id="rId2"/>
    <p:sldLayoutId id="2147483682" r:id="rId3"/>
    <p:sldLayoutId id="2147483683" r:id="rId4"/>
    <p:sldLayoutId id="2147483679" r:id="rId5"/>
    <p:sldLayoutId id="2147483677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4400" b="1" i="0" kern="1200" spc="160" baseline="0" dirty="0">
          <a:gradFill>
            <a:gsLst>
              <a:gs pos="0">
                <a:srgbClr val="68217A"/>
              </a:gs>
              <a:gs pos="0">
                <a:srgbClr val="68217A"/>
              </a:gs>
            </a:gsLst>
            <a:lin ang="5400000" scaled="1"/>
          </a:gra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dbms/dbms_codds_rules.htm" TargetMode="External"/><Relationship Id="rId2" Type="http://schemas.openxmlformats.org/officeDocument/2006/relationships/hyperlink" Target="https://cs.lmu.edu/~ray/notes/introsql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tutorialspoint.com/dbms/database_normalization.htm" TargetMode="External"/><Relationship Id="rId4" Type="http://schemas.openxmlformats.org/officeDocument/2006/relationships/hyperlink" Target="https://en.wikipedia.org/wiki/Database_normalizatio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-bootcamp/week-9-projec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DBB6-7D5F-45C2-B0B8-14DA527D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5"/>
            <a:ext cx="12192000" cy="5199529"/>
          </a:xfrm>
        </p:spPr>
        <p:txBody>
          <a:bodyPr lIns="548640" anchor="ctr">
            <a:normAutofit/>
          </a:bodyPr>
          <a:lstStyle/>
          <a:p>
            <a:pPr algn="ctr"/>
            <a:r>
              <a:rPr lang="en-US" b="1" dirty="0"/>
              <a:t>.NET Bootcamp</a:t>
            </a:r>
          </a:p>
        </p:txBody>
      </p:sp>
    </p:spTree>
    <p:extLst>
      <p:ext uri="{BB962C8B-B14F-4D97-AF65-F5344CB8AC3E}">
        <p14:creationId xmlns:p14="http://schemas.microsoft.com/office/powerpoint/2010/main" val="125313698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57A3-981D-4067-8099-CE82AE73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13B31-E03C-4ED9-BB73-9F84F09154D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Database Normalization is the design of the database tables and columns to reduce redundancy and maintain data integrity</a:t>
            </a:r>
          </a:p>
        </p:txBody>
      </p:sp>
    </p:spTree>
    <p:extLst>
      <p:ext uri="{BB962C8B-B14F-4D97-AF65-F5344CB8AC3E}">
        <p14:creationId xmlns:p14="http://schemas.microsoft.com/office/powerpoint/2010/main" val="66641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BE892-751E-4418-B9D8-CAB8994A7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Database Table Updated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3F147-AFB4-467A-B5B6-E235D61F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731" y="2422483"/>
            <a:ext cx="4180264" cy="1406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F4718-9A71-4407-9798-771D33BDE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62" y="2101390"/>
            <a:ext cx="2242745" cy="14066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053952-7116-4DD9-BE70-D80820F58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089" y="2398420"/>
            <a:ext cx="913693" cy="1406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43F974-80D6-4391-B32D-D2FA6E4C4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72" y="4007518"/>
            <a:ext cx="4364527" cy="73292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B19E17-0CBF-4511-9550-6061A9FCB92A}"/>
              </a:ext>
            </a:extLst>
          </p:cNvPr>
          <p:cNvCxnSpPr>
            <a:cxnSpLocks/>
          </p:cNvCxnSpPr>
          <p:nvPr/>
        </p:nvCxnSpPr>
        <p:spPr>
          <a:xfrm>
            <a:off x="3555332" y="2701089"/>
            <a:ext cx="920415" cy="291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C994F1-2FF2-4882-83A6-17461FED3604}"/>
              </a:ext>
            </a:extLst>
          </p:cNvPr>
          <p:cNvCxnSpPr>
            <a:cxnSpLocks/>
          </p:cNvCxnSpPr>
          <p:nvPr/>
        </p:nvCxnSpPr>
        <p:spPr>
          <a:xfrm>
            <a:off x="3555332" y="2755232"/>
            <a:ext cx="932769" cy="1834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E1FC8F-0578-48F5-9683-A3DDC444227E}"/>
              </a:ext>
            </a:extLst>
          </p:cNvPr>
          <p:cNvCxnSpPr/>
          <p:nvPr/>
        </p:nvCxnSpPr>
        <p:spPr>
          <a:xfrm>
            <a:off x="8781157" y="2992793"/>
            <a:ext cx="910280" cy="201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913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620F2-23CC-4AF1-8C37-7D55B59D5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84221-7C3C-44A9-8B9F-877157F87B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How Normalized data is better:</a:t>
            </a:r>
          </a:p>
          <a:p>
            <a:pPr lvl="1"/>
            <a:r>
              <a:rPr lang="en-US" dirty="0"/>
              <a:t>Add actors to a movie without duplication movie information</a:t>
            </a:r>
          </a:p>
          <a:p>
            <a:pPr lvl="1"/>
            <a:r>
              <a:rPr lang="en-US" dirty="0"/>
              <a:t>Update an actor’s bio once without having to update multiple movies</a:t>
            </a:r>
          </a:p>
          <a:p>
            <a:pPr lvl="1"/>
            <a:r>
              <a:rPr lang="en-US" dirty="0"/>
              <a:t>When adding a movie, don’t have to enter data for actors that are already in the database</a:t>
            </a:r>
          </a:p>
        </p:txBody>
      </p:sp>
    </p:spTree>
    <p:extLst>
      <p:ext uri="{BB962C8B-B14F-4D97-AF65-F5344CB8AC3E}">
        <p14:creationId xmlns:p14="http://schemas.microsoft.com/office/powerpoint/2010/main" val="1844418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620F2-23CC-4AF1-8C37-7D55B59D5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84221-7C3C-44A9-8B9F-877157F87B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How Normalized data is more complicated:</a:t>
            </a:r>
          </a:p>
          <a:p>
            <a:pPr lvl="1"/>
            <a:r>
              <a:rPr lang="en-US" dirty="0"/>
              <a:t>How do you determine the genre name for a given movie?</a:t>
            </a:r>
          </a:p>
          <a:p>
            <a:pPr lvl="1"/>
            <a:r>
              <a:rPr lang="en-US" dirty="0"/>
              <a:t>How do you lookup all the movies for a given actor?</a:t>
            </a:r>
          </a:p>
          <a:p>
            <a:pPr lvl="1"/>
            <a:r>
              <a:rPr lang="en-US" dirty="0"/>
              <a:t>How do you find all the actors for a given movie</a:t>
            </a:r>
          </a:p>
          <a:p>
            <a:pPr lvl="1"/>
            <a:r>
              <a:rPr lang="en-US" dirty="0"/>
              <a:t>How do you determine all the genres an actor has worked in?</a:t>
            </a:r>
          </a:p>
        </p:txBody>
      </p:sp>
    </p:spTree>
    <p:extLst>
      <p:ext uri="{BB962C8B-B14F-4D97-AF65-F5344CB8AC3E}">
        <p14:creationId xmlns:p14="http://schemas.microsoft.com/office/powerpoint/2010/main" val="2489820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6210F-034E-4421-8946-B927B6AA8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B239B-26A6-4BF4-8E94-E8679C74AA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Finding answers to data questions require looking at multiple tables</a:t>
            </a:r>
          </a:p>
          <a:p>
            <a:r>
              <a:rPr lang="en-US" dirty="0"/>
              <a:t>SQL – Structured Query Language – is a declarative programming language designed to facilitate querying normalized data</a:t>
            </a:r>
          </a:p>
          <a:p>
            <a:r>
              <a:rPr lang="en-US" dirty="0"/>
              <a:t>Helps follow the relation in the database tables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1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FCA2A-8402-457D-9276-31441FC4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Relations and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F80E2-3895-4503-8398-5FD5128B3C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Columns such as </a:t>
            </a:r>
            <a:r>
              <a:rPr lang="en-US" dirty="0" err="1">
                <a:latin typeface="Consolas" panose="020B0609020204030204" pitchFamily="49" charset="0"/>
              </a:rPr>
              <a:t>movies.genre_id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</a:rPr>
              <a:t>movie_actors.movie_id</a:t>
            </a:r>
            <a:r>
              <a:rPr lang="en-US" dirty="0"/>
              <a:t>, and </a:t>
            </a:r>
            <a:r>
              <a:rPr lang="en-US" dirty="0" err="1">
                <a:latin typeface="Consolas" panose="020B0609020204030204" pitchFamily="49" charset="0"/>
              </a:rPr>
              <a:t>movie_actors.actor_id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produce relations amount the records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89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FCA2A-8402-457D-9276-31441FC4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Relations and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F80E2-3895-4503-8398-5FD5128B3C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Three types of record associations:</a:t>
            </a:r>
          </a:p>
          <a:p>
            <a:pPr lvl="1"/>
            <a:r>
              <a:rPr lang="en-US" dirty="0"/>
              <a:t>1 to 1 (1:1)</a:t>
            </a:r>
          </a:p>
          <a:p>
            <a:pPr lvl="1"/>
            <a:r>
              <a:rPr lang="en-US" dirty="0"/>
              <a:t>1 to many (1:n)</a:t>
            </a:r>
          </a:p>
          <a:p>
            <a:pPr lvl="1"/>
            <a:r>
              <a:rPr lang="en-US" dirty="0"/>
              <a:t>Many to many (</a:t>
            </a:r>
            <a:r>
              <a:rPr lang="en-US" dirty="0" err="1"/>
              <a:t>n:n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421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FCA2A-8402-457D-9276-31441FC4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to 1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F80E2-3895-4503-8398-5FD5128B3C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Looking at the movie dataset, the actor table could be split into two tables, an </a:t>
            </a:r>
            <a:r>
              <a:rPr lang="en-US" dirty="0">
                <a:latin typeface="Consolas" panose="020B0609020204030204" pitchFamily="49" charset="0"/>
              </a:rPr>
              <a:t>actor</a:t>
            </a:r>
            <a:r>
              <a:rPr lang="en-US" dirty="0"/>
              <a:t> and an </a:t>
            </a:r>
            <a:r>
              <a:rPr lang="en-US" dirty="0" err="1">
                <a:latin typeface="Consolas" panose="020B0609020204030204" pitchFamily="49" charset="0"/>
              </a:rPr>
              <a:t>actor_bio</a:t>
            </a:r>
            <a:r>
              <a:rPr lang="en-US" dirty="0"/>
              <a:t>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</a:t>
            </a:r>
            <a:r>
              <a:rPr lang="en-US" dirty="0">
                <a:latin typeface="Consolas" panose="020B0609020204030204" pitchFamily="49" charset="0"/>
              </a:rPr>
              <a:t>actor</a:t>
            </a:r>
            <a:r>
              <a:rPr lang="en-US" dirty="0"/>
              <a:t> has one (and only one) </a:t>
            </a:r>
            <a:r>
              <a:rPr lang="en-US" dirty="0" err="1">
                <a:latin typeface="Consolas" panose="020B0609020204030204" pitchFamily="49" charset="0"/>
              </a:rPr>
              <a:t>actor_bio</a:t>
            </a:r>
            <a:r>
              <a:rPr lang="en-US" dirty="0"/>
              <a:t> </a:t>
            </a:r>
          </a:p>
          <a:p>
            <a:r>
              <a:rPr lang="en-US" dirty="0"/>
              <a:t>This is useful when one table has many fields, but many are less frequently used then others</a:t>
            </a:r>
          </a:p>
          <a:p>
            <a:r>
              <a:rPr lang="en-US" dirty="0"/>
              <a:t>The split is done for query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DE50B-CE05-45B5-B268-AA3F46C13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99" y="2971239"/>
            <a:ext cx="3558591" cy="915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1AE3D-6E11-4844-8905-B5C4F8FAF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267" y="2971239"/>
            <a:ext cx="3666122" cy="91256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54C8B4-8A75-4F2F-BD0A-D7AD9599A23D}"/>
              </a:ext>
            </a:extLst>
          </p:cNvPr>
          <p:cNvCxnSpPr/>
          <p:nvPr/>
        </p:nvCxnSpPr>
        <p:spPr>
          <a:xfrm>
            <a:off x="5059279" y="3687679"/>
            <a:ext cx="860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637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FCA2A-8402-457D-9276-31441FC4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to Many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F80E2-3895-4503-8398-5FD5128B3C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</a:t>
            </a:r>
            <a:r>
              <a:rPr lang="en-US" dirty="0">
                <a:latin typeface="Consolas" panose="020B0609020204030204" pitchFamily="49" charset="0"/>
              </a:rPr>
              <a:t>genre</a:t>
            </a:r>
            <a:r>
              <a:rPr lang="en-US" dirty="0"/>
              <a:t> has many </a:t>
            </a:r>
            <a:r>
              <a:rPr lang="en-US" dirty="0">
                <a:latin typeface="Consolas" panose="020B0609020204030204" pitchFamily="49" charset="0"/>
              </a:rPr>
              <a:t>movies</a:t>
            </a:r>
            <a:r>
              <a:rPr lang="en-US" dirty="0"/>
              <a:t> </a:t>
            </a:r>
          </a:p>
          <a:p>
            <a:r>
              <a:rPr lang="en-US" dirty="0"/>
              <a:t>Each </a:t>
            </a:r>
            <a:r>
              <a:rPr lang="en-US" dirty="0">
                <a:latin typeface="Consolas" panose="020B0609020204030204" pitchFamily="49" charset="0"/>
              </a:rPr>
              <a:t>movies</a:t>
            </a:r>
            <a:r>
              <a:rPr lang="en-US" dirty="0"/>
              <a:t> belongs to a single </a:t>
            </a:r>
            <a:r>
              <a:rPr lang="en-US" dirty="0">
                <a:latin typeface="Consolas" panose="020B0609020204030204" pitchFamily="49" charset="0"/>
              </a:rPr>
              <a:t>genre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478046-13BF-4C9B-998B-858317E54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26" y="2022308"/>
            <a:ext cx="4180264" cy="14066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3EE4FE-2427-46F3-9BE0-CC432E7FE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433" y="2022308"/>
            <a:ext cx="913693" cy="140669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DDF1AE-62EA-41AC-A89A-84D16710AC29}"/>
              </a:ext>
            </a:extLst>
          </p:cNvPr>
          <p:cNvCxnSpPr/>
          <p:nvPr/>
        </p:nvCxnSpPr>
        <p:spPr>
          <a:xfrm>
            <a:off x="6172200" y="2598821"/>
            <a:ext cx="1810753" cy="222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F5520D-C1E7-4608-91F3-AA5AA61EF5C1}"/>
              </a:ext>
            </a:extLst>
          </p:cNvPr>
          <p:cNvCxnSpPr>
            <a:cxnSpLocks/>
          </p:cNvCxnSpPr>
          <p:nvPr/>
        </p:nvCxnSpPr>
        <p:spPr>
          <a:xfrm flipV="1">
            <a:off x="6172199" y="2869532"/>
            <a:ext cx="1810754" cy="191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8EB659-4B0F-46A5-9177-DE09E741103B}"/>
              </a:ext>
            </a:extLst>
          </p:cNvPr>
          <p:cNvCxnSpPr>
            <a:cxnSpLocks/>
          </p:cNvCxnSpPr>
          <p:nvPr/>
        </p:nvCxnSpPr>
        <p:spPr>
          <a:xfrm flipV="1">
            <a:off x="6172199" y="2959516"/>
            <a:ext cx="1810754" cy="358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40D8F0-7EA4-4381-9473-0FDD103AEC91}"/>
              </a:ext>
            </a:extLst>
          </p:cNvPr>
          <p:cNvCxnSpPr>
            <a:cxnSpLocks/>
          </p:cNvCxnSpPr>
          <p:nvPr/>
        </p:nvCxnSpPr>
        <p:spPr>
          <a:xfrm>
            <a:off x="6172199" y="2815138"/>
            <a:ext cx="1810754" cy="445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786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FCA2A-8402-457D-9276-31441FC4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to Many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F80E2-3895-4503-8398-5FD5128B3C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</a:t>
            </a:r>
            <a:r>
              <a:rPr lang="en-US" dirty="0">
                <a:latin typeface="Consolas" panose="020B0609020204030204" pitchFamily="49" charset="0"/>
              </a:rPr>
              <a:t>movie</a:t>
            </a:r>
            <a:r>
              <a:rPr lang="en-US" dirty="0"/>
              <a:t> has many </a:t>
            </a:r>
            <a:r>
              <a:rPr lang="en-US" dirty="0">
                <a:latin typeface="Consolas" panose="020B0609020204030204" pitchFamily="49" charset="0"/>
              </a:rPr>
              <a:t>actors</a:t>
            </a:r>
            <a:r>
              <a:rPr lang="en-US" dirty="0"/>
              <a:t> through </a:t>
            </a:r>
            <a:r>
              <a:rPr lang="en-US" dirty="0" err="1">
                <a:latin typeface="Consolas" panose="020B0609020204030204" pitchFamily="49" charset="0"/>
              </a:rPr>
              <a:t>movie_actors</a:t>
            </a:r>
            <a:endParaRPr lang="en-US" dirty="0"/>
          </a:p>
          <a:p>
            <a:r>
              <a:rPr lang="en-US" dirty="0"/>
              <a:t>Each </a:t>
            </a:r>
            <a:r>
              <a:rPr lang="en-US" dirty="0">
                <a:latin typeface="Consolas" panose="020B0609020204030204" pitchFamily="49" charset="0"/>
              </a:rPr>
              <a:t>actors</a:t>
            </a:r>
            <a:r>
              <a:rPr lang="en-US" dirty="0"/>
              <a:t> has many </a:t>
            </a:r>
            <a:r>
              <a:rPr lang="en-US" dirty="0">
                <a:latin typeface="Consolas" panose="020B0609020204030204" pitchFamily="49" charset="0"/>
              </a:rPr>
              <a:t>movies</a:t>
            </a:r>
            <a:r>
              <a:rPr lang="en-US" dirty="0"/>
              <a:t> through </a:t>
            </a:r>
            <a:r>
              <a:rPr lang="en-US" dirty="0" err="1">
                <a:latin typeface="Consolas" panose="020B0609020204030204" pitchFamily="49" charset="0"/>
              </a:rPr>
              <a:t>movie_actors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F38C7-84B6-488B-B3A5-C010615A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709" y="1974434"/>
            <a:ext cx="3078580" cy="1053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45F935-D7FB-4533-B533-15F2F037C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392" y="2348909"/>
            <a:ext cx="1631584" cy="13583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321450-7155-422C-ABB2-71F3B954B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709" y="3380214"/>
            <a:ext cx="3409700" cy="89944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4A8671-2880-4D1A-B16C-CBD81B172013}"/>
              </a:ext>
            </a:extLst>
          </p:cNvPr>
          <p:cNvCxnSpPr>
            <a:cxnSpLocks/>
          </p:cNvCxnSpPr>
          <p:nvPr/>
        </p:nvCxnSpPr>
        <p:spPr>
          <a:xfrm flipV="1">
            <a:off x="3059457" y="2363139"/>
            <a:ext cx="1456771" cy="410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9461C4-0A1F-4BCE-9F12-5A1533739B04}"/>
              </a:ext>
            </a:extLst>
          </p:cNvPr>
          <p:cNvCxnSpPr>
            <a:cxnSpLocks/>
          </p:cNvCxnSpPr>
          <p:nvPr/>
        </p:nvCxnSpPr>
        <p:spPr>
          <a:xfrm flipV="1">
            <a:off x="3059456" y="2436395"/>
            <a:ext cx="1456772" cy="8359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B279AB-FE76-4BBE-9DD7-9B5251F6D7BA}"/>
              </a:ext>
            </a:extLst>
          </p:cNvPr>
          <p:cNvCxnSpPr>
            <a:cxnSpLocks/>
          </p:cNvCxnSpPr>
          <p:nvPr/>
        </p:nvCxnSpPr>
        <p:spPr>
          <a:xfrm>
            <a:off x="3059456" y="2773279"/>
            <a:ext cx="1456772" cy="1056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251F6F-9424-4173-90C4-43FA665661D8}"/>
              </a:ext>
            </a:extLst>
          </p:cNvPr>
          <p:cNvCxnSpPr>
            <a:cxnSpLocks/>
          </p:cNvCxnSpPr>
          <p:nvPr/>
        </p:nvCxnSpPr>
        <p:spPr>
          <a:xfrm>
            <a:off x="3059456" y="3272338"/>
            <a:ext cx="1456772" cy="732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33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latin typeface="+mj-lt"/>
                <a:cs typeface="Segoe UI" panose="020B0502040204020203" pitchFamily="34" charset="0"/>
              </a:rPr>
              <a:t>Overview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Databases and </a:t>
            </a:r>
            <a:r>
              <a:rPr lang="en-US" dirty="0"/>
              <a:t>Data Modeling</a:t>
            </a:r>
          </a:p>
          <a:p>
            <a:r>
              <a:rPr lang="en-US" dirty="0">
                <a:latin typeface="+mj-lt"/>
              </a:rPr>
              <a:t>SQL</a:t>
            </a:r>
          </a:p>
          <a:p>
            <a:r>
              <a:rPr lang="en-US" dirty="0">
                <a:latin typeface="+mj-lt"/>
              </a:rPr>
              <a:t>For next class</a:t>
            </a:r>
          </a:p>
        </p:txBody>
      </p:sp>
    </p:spTree>
    <p:extLst>
      <p:ext uri="{BB962C8B-B14F-4D97-AF65-F5344CB8AC3E}">
        <p14:creationId xmlns:p14="http://schemas.microsoft.com/office/powerpoint/2010/main" val="3323918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493AB-B1EA-4DD5-A9FD-89A11435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3D0C3-7F7D-48B8-87E8-71B3CDF771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visual way to model tables and relationships is using Entity-Relations (ER) Diagrams</a:t>
            </a:r>
          </a:p>
          <a:p>
            <a:r>
              <a:rPr lang="en-US" dirty="0"/>
              <a:t>Each table is modeled as an object and the relations are arrows</a:t>
            </a:r>
          </a:p>
        </p:txBody>
      </p:sp>
    </p:spTree>
    <p:extLst>
      <p:ext uri="{BB962C8B-B14F-4D97-AF65-F5344CB8AC3E}">
        <p14:creationId xmlns:p14="http://schemas.microsoft.com/office/powerpoint/2010/main" val="2817017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36D8B-334A-4013-8907-72D98612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9078AC-8C9A-4A7F-84B3-5B734B4E87C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80622" y="1828800"/>
            <a:ext cx="6430756" cy="4352925"/>
          </a:xfrm>
        </p:spPr>
      </p:pic>
    </p:spTree>
    <p:extLst>
      <p:ext uri="{BB962C8B-B14F-4D97-AF65-F5344CB8AC3E}">
        <p14:creationId xmlns:p14="http://schemas.microsoft.com/office/powerpoint/2010/main" val="4098566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474B-D138-452E-AC64-690BF646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-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43714-3E31-48D4-B913-EB7C9E78E6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INSERT INTO &lt;TABLE_NAME&gt; (&lt;COLUMNS&gt;,…,…)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VALUES(&lt;VALUES&gt;,…,…)</a:t>
            </a:r>
          </a:p>
          <a:p>
            <a:r>
              <a:rPr lang="en-US" dirty="0">
                <a:latin typeface="Consolas" panose="020B0609020204030204" pitchFamily="49" charset="0"/>
              </a:rPr>
              <a:t>INSERT INTO Movies (name, synopsis, year, </a:t>
            </a:r>
            <a:r>
              <a:rPr lang="en-US" dirty="0" err="1">
                <a:latin typeface="Consolas" panose="020B0609020204030204" pitchFamily="49" charset="0"/>
              </a:rPr>
              <a:t>genre_id</a:t>
            </a:r>
            <a:r>
              <a:rPr lang="en-US" dirty="0">
                <a:latin typeface="Consolas" panose="020B0609020204030204" pitchFamily="49" charset="0"/>
              </a:rPr>
              <a:t>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(‘Suicide Squad’, ‘A terrible movie’, 2016, 3)</a:t>
            </a:r>
          </a:p>
        </p:txBody>
      </p:sp>
    </p:spTree>
    <p:extLst>
      <p:ext uri="{BB962C8B-B14F-4D97-AF65-F5344CB8AC3E}">
        <p14:creationId xmlns:p14="http://schemas.microsoft.com/office/powerpoint/2010/main" val="696535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474B-D138-452E-AC64-690BF646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-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43714-3E31-48D4-B913-EB7C9E78E6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UPDATE &lt;TABLE_NAME&gt;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SET &lt;COLUMN&gt; = &lt;VALUE&gt;, …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&lt;CONDITION&gt;</a:t>
            </a:r>
          </a:p>
          <a:p>
            <a:r>
              <a:rPr lang="en-US" dirty="0">
                <a:latin typeface="Consolas" panose="020B0609020204030204" pitchFamily="49" charset="0"/>
              </a:rPr>
              <a:t>UPDATE Movies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SET </a:t>
            </a:r>
            <a:r>
              <a:rPr lang="en-US" dirty="0" err="1">
                <a:latin typeface="Consolas" panose="020B0609020204030204" pitchFamily="49" charset="0"/>
              </a:rPr>
              <a:t>genre_id</a:t>
            </a:r>
            <a:r>
              <a:rPr lang="en-US" dirty="0">
                <a:latin typeface="Consolas" panose="020B0609020204030204" pitchFamily="49" charset="0"/>
              </a:rPr>
              <a:t> = 2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name = ‘Suicide Squad’</a:t>
            </a:r>
          </a:p>
        </p:txBody>
      </p:sp>
    </p:spTree>
    <p:extLst>
      <p:ext uri="{BB962C8B-B14F-4D97-AF65-F5344CB8AC3E}">
        <p14:creationId xmlns:p14="http://schemas.microsoft.com/office/powerpoint/2010/main" val="2758915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474B-D138-452E-AC64-690BF646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- Select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43714-3E31-48D4-B913-EB7C9E78E6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SELECT &lt;COLUMNS&gt;,…,…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&lt;TABLE_NAME&gt;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&lt;CONDITION&gt;</a:t>
            </a:r>
          </a:p>
          <a:p>
            <a:r>
              <a:rPr lang="en-US" dirty="0">
                <a:latin typeface="Consolas" panose="020B0609020204030204" pitchFamily="49" charset="0"/>
              </a:rPr>
              <a:t>SELECT id, name, synopsis, year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Movies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name = ‘Suicide Squad’</a:t>
            </a:r>
          </a:p>
        </p:txBody>
      </p:sp>
    </p:spTree>
    <p:extLst>
      <p:ext uri="{BB962C8B-B14F-4D97-AF65-F5344CB8AC3E}">
        <p14:creationId xmlns:p14="http://schemas.microsoft.com/office/powerpoint/2010/main" val="2104128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474B-D138-452E-AC64-690BF646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- 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43714-3E31-48D4-B913-EB7C9E78E6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DELETE FROM &lt;TABLE_NAME&gt;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&lt;CONDITION&gt;</a:t>
            </a:r>
          </a:p>
          <a:p>
            <a:r>
              <a:rPr lang="en-US" dirty="0">
                <a:latin typeface="Consolas" panose="020B0609020204030204" pitchFamily="49" charset="0"/>
              </a:rPr>
              <a:t>DELETE FROM Movies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name = ‘Suicide Squad’</a:t>
            </a:r>
          </a:p>
        </p:txBody>
      </p:sp>
    </p:spTree>
    <p:extLst>
      <p:ext uri="{BB962C8B-B14F-4D97-AF65-F5344CB8AC3E}">
        <p14:creationId xmlns:p14="http://schemas.microsoft.com/office/powerpoint/2010/main" val="1270550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4CB2-A668-4FC6-9B69-F2375BD9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198D2-3BC5-40B9-A22E-10805F94CB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Introduction to SQL</a:t>
            </a:r>
          </a:p>
          <a:p>
            <a:pPr lvl="1"/>
            <a:r>
              <a:rPr lang="en-US" dirty="0">
                <a:hlinkClick r:id="rId2"/>
              </a:rPr>
              <a:t>https://cs.lmu.edu/~ray/notes/introsql/</a:t>
            </a:r>
            <a:endParaRPr lang="en-US" dirty="0"/>
          </a:p>
          <a:p>
            <a:r>
              <a:rPr lang="en-US" dirty="0"/>
              <a:t>Codd’s 12 Rules</a:t>
            </a:r>
          </a:p>
          <a:p>
            <a:pPr lvl="1"/>
            <a:r>
              <a:rPr lang="en-US" dirty="0">
                <a:hlinkClick r:id="rId3"/>
              </a:rPr>
              <a:t>https://www.tutorialspoint.com/dbms/dbms_codds_rules.htm</a:t>
            </a:r>
            <a:endParaRPr lang="en-US" dirty="0"/>
          </a:p>
          <a:p>
            <a:r>
              <a:rPr lang="en-US" dirty="0"/>
              <a:t>Database Normalization</a:t>
            </a:r>
          </a:p>
          <a:p>
            <a:pPr lvl="1"/>
            <a:r>
              <a:rPr lang="en-US" dirty="0">
                <a:hlinkClick r:id="rId4"/>
              </a:rPr>
              <a:t>https://en.wikipedia.org/wiki/Database_normalization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https://www.tutorialspoint.com/dbms/database_normalization.htm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4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latin typeface="+mj-lt"/>
              </a:rPr>
              <a:t>For Next Class</a:t>
            </a:r>
            <a:endParaRPr lang="en-US" b="1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+mj-lt"/>
              </a:rPr>
              <a:t>Continue to break down your application into manageable tasks and create issues in GitHub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+mj-lt"/>
              </a:rPr>
              <a:t>Movie Review Data Modeling Exercise</a:t>
            </a:r>
          </a:p>
          <a:p>
            <a:pPr lvl="1"/>
            <a:r>
              <a:rPr lang="en-US" b="0" i="0" dirty="0">
                <a:solidFill>
                  <a:srgbClr val="212529"/>
                </a:solidFill>
                <a:effectLst/>
                <a:latin typeface="+mj-lt"/>
                <a:hlinkClick r:id="rId3"/>
              </a:rPr>
              <a:t>https://github.com/dotnet-bootcamp/week-9-project</a:t>
            </a:r>
            <a:endParaRPr lang="en-US" b="0" i="0" dirty="0">
              <a:solidFill>
                <a:srgbClr val="212529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529"/>
              </a:solidFill>
              <a:effectLst/>
            </a:endParaRPr>
          </a:p>
          <a:p>
            <a:pPr lvl="1"/>
            <a:endParaRPr lang="en-US" b="0" i="0" dirty="0">
              <a:solidFill>
                <a:srgbClr val="2125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7725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08A1-6868-4E46-AC8D-DE44AED0D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E1B13-E04F-4DA7-98B8-60F10915838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Databases are collection of information and data</a:t>
            </a:r>
          </a:p>
          <a:p>
            <a:r>
              <a:rPr lang="en-US" dirty="0"/>
              <a:t>Types of Databases</a:t>
            </a:r>
          </a:p>
          <a:p>
            <a:pPr lvl="1"/>
            <a:r>
              <a:rPr lang="en-US" dirty="0"/>
              <a:t>Relational Databases (SQL)</a:t>
            </a:r>
          </a:p>
          <a:p>
            <a:pPr lvl="1"/>
            <a:r>
              <a:rPr lang="en-US" dirty="0"/>
              <a:t>Key-Value Stores (NoSQL)</a:t>
            </a:r>
          </a:p>
          <a:p>
            <a:pPr lvl="1"/>
            <a:r>
              <a:rPr lang="en-US" dirty="0"/>
              <a:t>Document Stores (NoSQL)</a:t>
            </a:r>
          </a:p>
          <a:p>
            <a:pPr lvl="1"/>
            <a:r>
              <a:rPr lang="en-US" dirty="0"/>
              <a:t>Graph Databases</a:t>
            </a:r>
          </a:p>
          <a:p>
            <a:pPr lvl="1"/>
            <a:r>
              <a:rPr lang="en-US" dirty="0"/>
              <a:t>Many more</a:t>
            </a:r>
          </a:p>
        </p:txBody>
      </p:sp>
    </p:spTree>
    <p:extLst>
      <p:ext uri="{BB962C8B-B14F-4D97-AF65-F5344CB8AC3E}">
        <p14:creationId xmlns:p14="http://schemas.microsoft.com/office/powerpoint/2010/main" val="5612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D26D-82D2-4967-917C-5110D6D6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Relational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54A8B-F4A7-4F57-8E9C-1BB31A12DA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Structured collection of data with associations between collections</a:t>
            </a:r>
          </a:p>
          <a:p>
            <a:r>
              <a:rPr lang="en-US" dirty="0"/>
              <a:t>Collections of data are typical modeled as database tables</a:t>
            </a:r>
          </a:p>
          <a:p>
            <a:r>
              <a:rPr lang="en-US" dirty="0"/>
              <a:t>Rows in a table represent a record of a data point</a:t>
            </a:r>
          </a:p>
          <a:p>
            <a:r>
              <a:rPr lang="en-US" dirty="0"/>
              <a:t>Columns in a table represent the fields or attributes of each record</a:t>
            </a:r>
          </a:p>
          <a:p>
            <a:pPr lvl="1"/>
            <a:r>
              <a:rPr lang="en-US" dirty="0"/>
              <a:t>Typically each column is constrained to a single data type</a:t>
            </a:r>
          </a:p>
        </p:txBody>
      </p:sp>
    </p:spTree>
    <p:extLst>
      <p:ext uri="{BB962C8B-B14F-4D97-AF65-F5344CB8AC3E}">
        <p14:creationId xmlns:p14="http://schemas.microsoft.com/office/powerpoint/2010/main" val="370663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2DAD-E3E6-4EEF-8957-5DD74E8E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604C8-51FE-4215-8A2C-D823749149D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Here is an example database table for a blog: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F9185F-B964-44F7-920C-ABE6F2EEB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2646947"/>
            <a:ext cx="96488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00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2DAD-E3E6-4EEF-8957-5DD74E8E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604C8-51FE-4215-8A2C-D823749149D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id: convention for every table to have an id column. Each record should have a unique id value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F9185F-B964-44F7-920C-ABE6F2EEB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1852858"/>
            <a:ext cx="96488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90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2DAD-E3E6-4EEF-8957-5DD74E8E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604C8-51FE-4215-8A2C-D823749149D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created_at</a:t>
            </a:r>
            <a:r>
              <a:rPr lang="en-US" dirty="0"/>
              <a:t> and </a:t>
            </a:r>
            <a:r>
              <a:rPr lang="en-US" dirty="0" err="1"/>
              <a:t>modified_at</a:t>
            </a:r>
            <a:r>
              <a:rPr lang="en-US" dirty="0"/>
              <a:t> : convention for every table to have these columns to track creation time and last edit time</a:t>
            </a:r>
          </a:p>
          <a:p>
            <a:r>
              <a:rPr lang="en-US" dirty="0"/>
              <a:t>User information can additionally be stored for auditing purposes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F9185F-B964-44F7-920C-ABE6F2EEB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1852858"/>
            <a:ext cx="96488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83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0C583-63C7-450A-960B-50D5CD5B9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Database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BE59D-BD5F-4739-93F8-3072EED4F3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Does this look ok? Are there any problems?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17505-18C6-4D70-8300-600D545DE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2828925"/>
            <a:ext cx="96964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74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0C583-63C7-450A-960B-50D5CD5B9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Database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BE59D-BD5F-4739-93F8-3072EED4F3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Concerns:</a:t>
            </a:r>
          </a:p>
          <a:p>
            <a:pPr lvl="1"/>
            <a:r>
              <a:rPr lang="en-US" dirty="0"/>
              <a:t>Data Redundancy</a:t>
            </a:r>
          </a:p>
          <a:p>
            <a:pPr lvl="2"/>
            <a:r>
              <a:rPr lang="en-US" dirty="0"/>
              <a:t>A lot of data taking up storage</a:t>
            </a:r>
          </a:p>
          <a:p>
            <a:pPr lvl="1"/>
            <a:r>
              <a:rPr lang="en-US" dirty="0"/>
              <a:t>Data Integrity</a:t>
            </a:r>
          </a:p>
          <a:p>
            <a:pPr lvl="2"/>
            <a:r>
              <a:rPr lang="en-US" dirty="0"/>
              <a:t>What if “Will Smith” is misspelled as “Will Smyth” in 1 or more entries?</a:t>
            </a:r>
          </a:p>
          <a:p>
            <a:pPr lvl="2"/>
            <a:r>
              <a:rPr lang="en-US" dirty="0"/>
              <a:t>What if the bio has to be updated?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17505-18C6-4D70-8300-600D545DE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1830296"/>
            <a:ext cx="96964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6544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sz="4400" b="1"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F0ED03E-47FC-4860-B2C9-DA5C377EAA2D}" vid="{600A14AD-66E6-4CC8-A6FA-E99B17BED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 Graphics Sampler</Template>
  <TotalTime>9286</TotalTime>
  <Words>837</Words>
  <Application>Microsoft Office PowerPoint</Application>
  <PresentationFormat>Widescreen</PresentationFormat>
  <Paragraphs>128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Segoe UI</vt:lpstr>
      <vt:lpstr>Segoe UI Light</vt:lpstr>
      <vt:lpstr>Simple</vt:lpstr>
      <vt:lpstr>.NET Bootcamp</vt:lpstr>
      <vt:lpstr>Overview</vt:lpstr>
      <vt:lpstr>Databases</vt:lpstr>
      <vt:lpstr>Relational Databases</vt:lpstr>
      <vt:lpstr>Database Tables</vt:lpstr>
      <vt:lpstr>Database Tables</vt:lpstr>
      <vt:lpstr>Database Tables</vt:lpstr>
      <vt:lpstr>Movies Database Table</vt:lpstr>
      <vt:lpstr>Movies Database Table</vt:lpstr>
      <vt:lpstr>Data Modeling</vt:lpstr>
      <vt:lpstr>Movies Database Table Updated</vt:lpstr>
      <vt:lpstr>Database Normalization</vt:lpstr>
      <vt:lpstr>Database Normalization</vt:lpstr>
      <vt:lpstr>SQL</vt:lpstr>
      <vt:lpstr>SQL Relations and Associations</vt:lpstr>
      <vt:lpstr>SQL Relations and Associations</vt:lpstr>
      <vt:lpstr>1 to 1 Associations</vt:lpstr>
      <vt:lpstr>1 to Many Associations</vt:lpstr>
      <vt:lpstr>Many to Many Associations</vt:lpstr>
      <vt:lpstr>Data Modeling</vt:lpstr>
      <vt:lpstr>ER Diagram</vt:lpstr>
      <vt:lpstr>SQL - Insert</vt:lpstr>
      <vt:lpstr>SQL - Update</vt:lpstr>
      <vt:lpstr>SQL - Select</vt:lpstr>
      <vt:lpstr>SQL - Delete</vt:lpstr>
      <vt:lpstr>Further Reading</vt:lpstr>
      <vt:lpstr>For Next Class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Brian Jablonsky</dc:creator>
  <cp:keywords/>
  <dc:description/>
  <cp:lastModifiedBy>Brian Jablonsky</cp:lastModifiedBy>
  <cp:revision>296</cp:revision>
  <dcterms:created xsi:type="dcterms:W3CDTF">2018-04-19T08:38:52Z</dcterms:created>
  <dcterms:modified xsi:type="dcterms:W3CDTF">2020-11-21T15:48:45Z</dcterms:modified>
  <cp:category/>
</cp:coreProperties>
</file>